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0"/>
  </p:notesMasterIdLst>
  <p:sldIdLst>
    <p:sldId id="256" r:id="rId2"/>
    <p:sldId id="318" r:id="rId3"/>
    <p:sldId id="292" r:id="rId4"/>
    <p:sldId id="327" r:id="rId5"/>
    <p:sldId id="331" r:id="rId6"/>
    <p:sldId id="332" r:id="rId7"/>
    <p:sldId id="330" r:id="rId8"/>
    <p:sldId id="328" r:id="rId9"/>
    <p:sldId id="329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278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971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DAEB3-9153-4A3F-A282-B0FB1D6F138E}" type="datetimeFigureOut">
              <a:rPr lang="de-DE" smtClean="0"/>
              <a:t>04.05.16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5A800-B3CB-4D8C-83A1-92B4F1D04A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50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DE33D-9F6A-4A7D-9D46-948788FAD574}" type="datetime1">
              <a:rPr lang="de-DE" smtClean="0"/>
              <a:t>04.05.16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35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38CC1-665C-435D-9EC4-4451B8184906}" type="datetime1">
              <a:rPr lang="de-DE" smtClean="0"/>
              <a:t>04.05.16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135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A5D40-3B5A-40EA-A928-3754D01CB604}" type="datetime1">
              <a:rPr lang="de-DE" smtClean="0"/>
              <a:t>04.05.16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94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81B8-BFC5-4A5F-A1CA-146EC1AB352D}" type="datetime1">
              <a:rPr lang="de-DE" smtClean="0"/>
              <a:t>04.05.16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6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2251-E3FA-4A28-9214-A69E0A110534}" type="datetime1">
              <a:rPr lang="de-DE" smtClean="0"/>
              <a:t>04.05.16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600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C5A42-CE7E-457F-9455-35F4EDD9FD47}" type="datetime1">
              <a:rPr lang="de-DE" smtClean="0"/>
              <a:t>04.05.16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66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C3B3-8ABA-46A5-AA26-B41ECDBFACD6}" type="datetime1">
              <a:rPr lang="de-DE" smtClean="0"/>
              <a:t>04.05.16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75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6A97-882C-4584-9361-27DDD8B41782}" type="datetime1">
              <a:rPr lang="de-DE" smtClean="0"/>
              <a:t>04.05.16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32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B4AB-22E3-4C74-BA03-B7ECA68F53CB}" type="datetime1">
              <a:rPr lang="de-DE" smtClean="0"/>
              <a:t>04.05.16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13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58E3-D557-4A5D-815C-96DB4349D0D4}" type="datetime1">
              <a:rPr lang="de-DE" smtClean="0"/>
              <a:t>04.05.16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42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92C8-3796-4894-A733-44D186E7B50F}" type="datetime1">
              <a:rPr lang="de-DE" smtClean="0"/>
              <a:t>04.05.16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39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E18A1-DC92-441C-AD37-5A79F87B0433}" type="datetime1">
              <a:rPr lang="de-DE" smtClean="0"/>
              <a:t>04.05.16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Infoveranstaltung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957EB-8436-470E-9BE0-8BC5DF3EC1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03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422605" y="5461370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97106"/>
                </a:solidFill>
                <a:latin typeface="Coolvetica" panose="00000400000000000000" pitchFamily="2" charset="0"/>
              </a:rPr>
              <a:t>Sommersemester 2016</a:t>
            </a:r>
            <a:endParaRPr lang="de-DE" dirty="0">
              <a:solidFill>
                <a:srgbClr val="F97106"/>
              </a:solidFill>
              <a:latin typeface="Coolvetic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Cube </a:t>
            </a:r>
            <a:r>
              <a:rPr lang="de-DE" dirty="0" smtClean="0">
                <a:sym typeface="Wingdings" panose="05000000000000000000" pitchFamily="2" charset="2"/>
              </a:rPr>
              <a:t> Haus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636" y="2094479"/>
            <a:ext cx="3143250" cy="347503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11" y="3468355"/>
            <a:ext cx="3822760" cy="2205439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5248221" y="3831997"/>
            <a:ext cx="978408" cy="9932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1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wollen wir machen?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smtClean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Parametrisieren</a:t>
            </a:r>
            <a:r>
              <a:rPr lang="de-DE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eines Modells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einführen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Editor für Parameter</a:t>
            </a:r>
          </a:p>
          <a:p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UV-Mapping </a:t>
            </a:r>
            <a:r>
              <a:rPr lang="de-DE" b="1" dirty="0" smtClean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parametrisiert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Anhängig von eingestellten Größenparametern</a:t>
            </a:r>
          </a:p>
          <a:p>
            <a:r>
              <a:rPr lang="de-DE" b="1" dirty="0" err="1" smtClean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Submeshes</a:t>
            </a:r>
            <a:endParaRPr lang="de-DE" b="1" dirty="0" smtClean="0">
              <a:solidFill>
                <a:srgbClr val="FFC000"/>
              </a:solidFill>
              <a:latin typeface="+mj-lt"/>
              <a:cs typeface="Arial" panose="020B0604020202020204" pitchFamily="34" charset="0"/>
            </a:endParaRP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Unterteilung der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nach Zugehörigkeit/Material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Texturen aus Datei laden</a:t>
            </a: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Zufälliges </a:t>
            </a:r>
            <a:r>
              <a:rPr lang="de-DE" b="1" dirty="0" smtClean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Erstellen</a:t>
            </a:r>
            <a:r>
              <a:rPr lang="de-DE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b="1" dirty="0" smtClean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Platzieren</a:t>
            </a:r>
            <a:r>
              <a:rPr lang="de-DE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von Häusern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Ausgangssituation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UnityCube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– 8 Positionen </a:t>
            </a:r>
          </a:p>
          <a:p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Faces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Front 	 2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Back	 2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</a:p>
          <a:p>
            <a:pPr lvl="1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 2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 2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Top	 2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</a:p>
          <a:p>
            <a:pPr lvl="1"/>
            <a:r>
              <a:rPr lang="de-DE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r>
              <a:rPr lang="de-DE" u="sng" dirty="0" smtClean="0">
                <a:latin typeface="Arial" panose="020B0604020202020204" pitchFamily="34" charset="0"/>
                <a:cs typeface="Arial" panose="020B0604020202020204" pitchFamily="34" charset="0"/>
              </a:rPr>
              <a:t>	 2 </a:t>
            </a:r>
            <a:r>
              <a:rPr lang="de-DE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u="sng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</a:p>
          <a:p>
            <a:pPr lvl="1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Gesamt	12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	24 Vertices</a:t>
            </a: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Mesh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Keine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submeshes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Diffuse-Material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8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486" y="810192"/>
            <a:ext cx="8433027" cy="56131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Haus</a:t>
            </a:r>
            <a:endParaRPr lang="de-DE" dirty="0"/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5" y="2135755"/>
            <a:ext cx="1278387" cy="14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942" y="2895785"/>
            <a:ext cx="5250656" cy="349494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Zielzustand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Haus – 10 Positionen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Über Parameter berechnet</a:t>
            </a:r>
          </a:p>
          <a:p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Faces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Front 	 	3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5 Vertices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Back	 	3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5 Vertices</a:t>
            </a:r>
          </a:p>
          <a:p>
            <a:pPr lvl="1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 	2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 	2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</a:p>
          <a:p>
            <a:pPr lvl="1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RoofLeft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 	2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</a:p>
          <a:p>
            <a:pPr lvl="1"/>
            <a:r>
              <a:rPr lang="de-DE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RoofRight</a:t>
            </a:r>
            <a:r>
              <a:rPr lang="de-DE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	2 </a:t>
            </a:r>
            <a:r>
              <a:rPr lang="de-DE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u="sng" dirty="0" smtClean="0">
                <a:latin typeface="Arial" panose="020B0604020202020204" pitchFamily="34" charset="0"/>
                <a:cs typeface="Arial" panose="020B0604020202020204" pitchFamily="34" charset="0"/>
              </a:rPr>
              <a:t>	4 Vertices</a:t>
            </a:r>
          </a:p>
          <a:p>
            <a:pPr lvl="1"/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Gesamt		14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Triangles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	26 Vertices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Mesh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SubMeshes</a:t>
            </a:r>
            <a:endParaRPr lang="de-DE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FrontBack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, Sides, Roof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 per Script geladene Materialien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26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Parameter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float</a:t>
            </a:r>
            <a:r>
              <a:rPr lang="de-DE" sz="2000" dirty="0" smtClean="0">
                <a:solidFill>
                  <a:srgbClr val="00B0F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de-DE" sz="2000" dirty="0" smtClean="0">
                <a:latin typeface="Consolas" panose="020B0609020204030204" pitchFamily="49" charset="0"/>
                <a:cs typeface="Arial" panose="020B0604020202020204" pitchFamily="34" charset="0"/>
              </a:rPr>
              <a:t>Height</a:t>
            </a:r>
          </a:p>
          <a:p>
            <a:r>
              <a:rPr lang="de-DE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float</a:t>
            </a:r>
            <a:r>
              <a:rPr lang="de-DE" sz="2000" dirty="0" smtClean="0">
                <a:solidFill>
                  <a:srgbClr val="00B0F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de-DE" sz="2000" dirty="0" smtClean="0">
                <a:latin typeface="Consolas" panose="020B0609020204030204" pitchFamily="49" charset="0"/>
                <a:cs typeface="Arial" panose="020B0604020202020204" pitchFamily="34" charset="0"/>
              </a:rPr>
              <a:t>Width</a:t>
            </a:r>
          </a:p>
          <a:p>
            <a:r>
              <a:rPr lang="de-DE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float</a:t>
            </a:r>
            <a:r>
              <a:rPr lang="de-DE" sz="2000" dirty="0" smtClean="0">
                <a:solidFill>
                  <a:srgbClr val="00B0F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de-DE" sz="2000" dirty="0" err="1" smtClean="0">
                <a:latin typeface="Consolas" panose="020B0609020204030204" pitchFamily="49" charset="0"/>
                <a:cs typeface="Arial" panose="020B0604020202020204" pitchFamily="34" charset="0"/>
              </a:rPr>
              <a:t>Depth</a:t>
            </a:r>
            <a:endParaRPr lang="de-DE" sz="2000" dirty="0" smtClean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de-DE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float</a:t>
            </a:r>
            <a:r>
              <a:rPr lang="de-DE" sz="2000" dirty="0" smtClean="0">
                <a:solidFill>
                  <a:srgbClr val="00B0F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de-DE" sz="2000" dirty="0" err="1" smtClean="0">
                <a:latin typeface="Consolas" panose="020B0609020204030204" pitchFamily="49" charset="0"/>
                <a:cs typeface="Arial" panose="020B0604020202020204" pitchFamily="34" charset="0"/>
              </a:rPr>
              <a:t>WallheigtParameter</a:t>
            </a:r>
            <a:r>
              <a:rPr lang="de-DE" sz="2000" dirty="0" smtClean="0">
                <a:latin typeface="Consolas" panose="020B0609020204030204" pitchFamily="49" charset="0"/>
                <a:cs typeface="Arial" panose="020B0604020202020204" pitchFamily="34" charset="0"/>
              </a:rPr>
              <a:t> (p)</a:t>
            </a:r>
            <a:endParaRPr lang="de-DE" sz="2000" dirty="0" smtClean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Werte: 0…1 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Anteil der Wandhöhe zur</a:t>
            </a:r>
            <a:b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Gesamthöhe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Im Beispiel:  p = 0.7</a:t>
            </a:r>
          </a:p>
        </p:txBody>
      </p:sp>
      <p:pic>
        <p:nvPicPr>
          <p:cNvPr id="4" name="Inhaltsplatzhalt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214" y="697896"/>
            <a:ext cx="6400800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8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Parameter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4172" y="1372811"/>
            <a:ext cx="6400800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UV-Mapping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640" y="1501718"/>
            <a:ext cx="4265160" cy="43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4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700" dirty="0"/>
              <a:t>?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Rückblick…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31068"/>
            <a:ext cx="10515600" cy="4351338"/>
          </a:xfrm>
        </p:spPr>
        <p:txBody>
          <a:bodyPr/>
          <a:lstStyle/>
          <a:p>
            <a:r>
              <a:rPr lang="de-DE" dirty="0" err="1" smtClean="0"/>
              <a:t>SimpleMeshDebugger</a:t>
            </a:r>
            <a:endParaRPr lang="de-DE" dirty="0" smtClean="0"/>
          </a:p>
          <a:p>
            <a:pPr lvl="1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Mesh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genauer kennengelernt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Werkzeug für zukünftige Arbeiten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pieren 14"/>
          <p:cNvGrpSpPr/>
          <p:nvPr/>
        </p:nvGrpSpPr>
        <p:grpSpPr>
          <a:xfrm>
            <a:off x="1089344" y="2122714"/>
            <a:ext cx="9339583" cy="4259943"/>
            <a:chOff x="1083902" y="2367918"/>
            <a:chExt cx="7417962" cy="359564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2"/>
            <a:srcRect l="15283" t="16770" r="6944" b="3729"/>
            <a:stretch/>
          </p:blipFill>
          <p:spPr>
            <a:xfrm>
              <a:off x="2524271" y="4572657"/>
              <a:ext cx="1563315" cy="1388838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/>
            <a:srcRect l="29861" t="17899" r="5496" b="11180"/>
            <a:stretch/>
          </p:blipFill>
          <p:spPr>
            <a:xfrm>
              <a:off x="1083902" y="4583484"/>
              <a:ext cx="1446147" cy="1380080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4"/>
            <a:srcRect l="11219" t="10118" r="12060" b="6486"/>
            <a:stretch/>
          </p:blipFill>
          <p:spPr>
            <a:xfrm>
              <a:off x="1083903" y="3351102"/>
              <a:ext cx="1446147" cy="1241570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5"/>
            <a:srcRect l="8351" t="13618" r="10527" b="3333"/>
            <a:stretch/>
          </p:blipFill>
          <p:spPr>
            <a:xfrm>
              <a:off x="6927994" y="4561821"/>
              <a:ext cx="1573870" cy="1399674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2636" y="3351103"/>
              <a:ext cx="1335309" cy="1234024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7"/>
            <a:srcRect l="13783" t="12526" r="13702" b="11054"/>
            <a:stretch/>
          </p:blipFill>
          <p:spPr>
            <a:xfrm>
              <a:off x="2524272" y="3351102"/>
              <a:ext cx="1231300" cy="1239093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7586" y="4561821"/>
              <a:ext cx="1340066" cy="1399674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37713" y="3348917"/>
              <a:ext cx="1258546" cy="1225856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 rotWithShape="1">
            <a:blip r:embed="rId10"/>
            <a:srcRect l="8037" t="3574" r="8781" b="6987"/>
            <a:stretch/>
          </p:blipFill>
          <p:spPr>
            <a:xfrm>
              <a:off x="6327945" y="2367918"/>
              <a:ext cx="2173919" cy="2213089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11"/>
            <a:srcRect l="17921" t="12847" r="15475" b="17400"/>
            <a:stretch/>
          </p:blipFill>
          <p:spPr>
            <a:xfrm>
              <a:off x="5412609" y="4570180"/>
              <a:ext cx="1515384" cy="1391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9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Tagesziele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+mj-lt"/>
                <a:cs typeface="Arial" panose="020B0604020202020204" pitchFamily="34" charset="0"/>
              </a:rPr>
              <a:t>Verwendung von </a:t>
            </a:r>
            <a:r>
              <a:rPr lang="de-DE" dirty="0" err="1" smtClean="0">
                <a:latin typeface="+mj-lt"/>
                <a:cs typeface="Arial" panose="020B0604020202020204" pitchFamily="34" charset="0"/>
              </a:rPr>
              <a:t>Submeshes</a:t>
            </a:r>
            <a:endParaRPr lang="de-DE" dirty="0" smtClean="0">
              <a:latin typeface="+mj-lt"/>
              <a:cs typeface="Arial" panose="020B0604020202020204" pitchFamily="34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Zur Wiederholung: </a:t>
            </a:r>
            <a:r>
              <a:rPr lang="de-DE" dirty="0" smtClean="0">
                <a:latin typeface="+mj-lt"/>
                <a:cs typeface="Arial" panose="020B0604020202020204" pitchFamily="34" charset="0"/>
              </a:rPr>
              <a:t>Materialien aus Datei laden</a:t>
            </a:r>
            <a:endParaRPr lang="de-DE" dirty="0" smtClean="0">
              <a:latin typeface="+mj-lt"/>
              <a:cs typeface="Arial" panose="020B0604020202020204" pitchFamily="34" charset="0"/>
            </a:endParaRPr>
          </a:p>
          <a:p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Projekt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de-DE" dirty="0" smtClean="0">
                <a:latin typeface="+mj-lt"/>
                <a:cs typeface="Arial" panose="020B0604020202020204" pitchFamily="34" charset="0"/>
              </a:rPr>
              <a:t>Cube2House  </a:t>
            </a:r>
            <a:r>
              <a:rPr lang="de-DE" dirty="0" smtClean="0"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 </a:t>
            </a:r>
            <a:r>
              <a:rPr lang="de-DE" dirty="0" smtClean="0">
                <a:solidFill>
                  <a:srgbClr val="FFC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Übung</a:t>
            </a:r>
            <a:endParaRPr lang="de-DE" dirty="0" smtClean="0">
              <a:solidFill>
                <a:srgbClr val="FFC000"/>
              </a:solidFill>
              <a:latin typeface="+mj-lt"/>
              <a:cs typeface="Arial" panose="020B0604020202020204" pitchFamily="34" charset="0"/>
            </a:endParaRPr>
          </a:p>
          <a:p>
            <a:pPr lvl="1"/>
            <a:r>
              <a:rPr lang="de-DE" dirty="0" smtClean="0">
                <a:latin typeface="+mj-lt"/>
                <a:cs typeface="Arial" panose="020B0604020202020204" pitchFamily="34" charset="0"/>
              </a:rPr>
              <a:t>Materialien</a:t>
            </a:r>
          </a:p>
          <a:p>
            <a:pPr lvl="1"/>
            <a:r>
              <a:rPr lang="de-DE" dirty="0" smtClean="0">
                <a:latin typeface="+mj-lt"/>
                <a:cs typeface="Arial" panose="020B0604020202020204" pitchFamily="34" charset="0"/>
              </a:rPr>
              <a:t>UV-Mapping-Varianten</a:t>
            </a:r>
            <a:endParaRPr lang="de-DE" dirty="0" smtClean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de-DE" dirty="0" err="1" smtClean="0">
                <a:latin typeface="+mj-lt"/>
                <a:cs typeface="Arial" panose="020B0604020202020204" pitchFamily="34" charset="0"/>
              </a:rPr>
              <a:t>SubMeshes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kennenlernen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 smtClean="0">
                <a:latin typeface="+mj-lt"/>
                <a:cs typeface="Arial" panose="020B0604020202020204" pitchFamily="34" charset="0"/>
              </a:rPr>
              <a:t>Parametrisierung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von Objekten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Modell und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UVs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96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Submeshes</a:t>
            </a:r>
            <a:r>
              <a:rPr lang="de-DE" dirty="0" smtClean="0"/>
              <a:t> - Wozu?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+mj-lt"/>
                <a:cs typeface="Arial" panose="020B0604020202020204" pitchFamily="34" charset="0"/>
              </a:rPr>
              <a:t>Aufgabe:</a:t>
            </a:r>
          </a:p>
          <a:p>
            <a:pPr marL="457200" lvl="1" indent="0">
              <a:buNone/>
            </a:pP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DE" dirty="0" err="1" smtClean="0">
                <a:latin typeface="Consolas" panose="020B0609020204030204" pitchFamily="49" charset="0"/>
                <a:cs typeface="Arial" panose="020B0604020202020204" pitchFamily="34" charset="0"/>
              </a:rPr>
              <a:t>Mesh</a:t>
            </a:r>
            <a:r>
              <a:rPr lang="de-DE" dirty="0" smtClean="0">
                <a:latin typeface="Consolas" panose="020B0609020204030204" pitchFamily="49" charset="0"/>
                <a:cs typeface="Arial" panose="020B0604020202020204" pitchFamily="34" charset="0"/>
              </a:rPr>
              <a:t> mit mehreren Materialien texturieren…</a:t>
            </a:r>
          </a:p>
          <a:p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Varianten:</a:t>
            </a:r>
          </a:p>
          <a:p>
            <a:pPr lvl="1"/>
            <a:r>
              <a:rPr lang="de-DE" dirty="0" smtClean="0">
                <a:latin typeface="+mj-lt"/>
                <a:cs typeface="Arial" panose="020B0604020202020204" pitchFamily="34" charset="0"/>
              </a:rPr>
              <a:t>Textur-Atlas verwenden</a:t>
            </a:r>
          </a:p>
          <a:p>
            <a:pPr lvl="1"/>
            <a:r>
              <a:rPr lang="de-DE" dirty="0" err="1" smtClean="0">
                <a:latin typeface="+mj-lt"/>
                <a:cs typeface="Arial" panose="020B0604020202020204" pitchFamily="34" charset="0"/>
              </a:rPr>
              <a:t>Submeshes</a:t>
            </a:r>
            <a:r>
              <a:rPr lang="de-DE" dirty="0" smtClean="0">
                <a:latin typeface="+mj-lt"/>
                <a:cs typeface="Arial" panose="020B0604020202020204" pitchFamily="34" charset="0"/>
              </a:rPr>
              <a:t> verwenden</a:t>
            </a:r>
          </a:p>
          <a:p>
            <a:pPr lvl="2"/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34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Textur-Atlas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Wenn alle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UV-Koordinaten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 eine Textur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eindeutig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zuweisbar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sind (zwischen 0..1)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Nicht geeignet, wenn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Mesh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parametrisiert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sein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sollte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5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485" y="3407228"/>
            <a:ext cx="2993573" cy="2993573"/>
          </a:xfrm>
          <a:prstGeom prst="rect">
            <a:avLst/>
          </a:prstGeom>
        </p:spPr>
      </p:pic>
      <p:pic>
        <p:nvPicPr>
          <p:cNvPr id="1026" name="Picture 2" descr="http://i.imgur.com/ozpah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86"/>
          <a:stretch/>
        </p:blipFill>
        <p:spPr bwMode="auto">
          <a:xfrm>
            <a:off x="8368765" y="707707"/>
            <a:ext cx="2702006" cy="569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1" y="3744686"/>
            <a:ext cx="2656115" cy="26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9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Submeshes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Wir sammeln jeweils die </a:t>
            </a:r>
            <a:r>
              <a:rPr lang="de-DE" dirty="0" err="1">
                <a:latin typeface="+mj-lt"/>
                <a:cs typeface="Arial" panose="020B0604020202020204" pitchFamily="34" charset="0"/>
              </a:rPr>
              <a:t>Triangles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einem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Submesh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die das </a:t>
            </a:r>
            <a:r>
              <a:rPr lang="de-DE" dirty="0">
                <a:cs typeface="Arial" panose="020B0604020202020204" pitchFamily="34" charset="0"/>
              </a:rPr>
              <a:t>gleiche Material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bekommen sollen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Durch den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Wrap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-Mode „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“ gut verwendbar bei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Parametrisierung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UV-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Koordianten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können auch Werte außerhalb Einheitsfläche haben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Heute dazu: </a:t>
            </a:r>
            <a:r>
              <a:rPr lang="de-DE" dirty="0" smtClean="0">
                <a:latin typeface="+mj-lt"/>
                <a:cs typeface="Arial" panose="020B0604020202020204" pitchFamily="34" charset="0"/>
              </a:rPr>
              <a:t>Projekt 5 – Cube2House</a:t>
            </a:r>
            <a:endParaRPr lang="de-DE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57EB-8436-470E-9BE0-8BC5DF3EC16C}" type="slidenum">
              <a:rPr lang="de-DE" smtClean="0"/>
              <a:t>6</a:t>
            </a:fld>
            <a:endParaRPr lang="de-DE"/>
          </a:p>
        </p:txBody>
      </p:sp>
      <p:pic>
        <p:nvPicPr>
          <p:cNvPr id="2050" name="Picture 2" descr="https://www.researchgate.net/profile/Shi_Min_Hu/publication/47861164/figure/fig1/AS:307357235073025@1450291083967/Figure-1-A-triangle-strip-divides-each-mesh-into-two-submeshes-left-The-left-and-th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02" y="4218213"/>
            <a:ext cx="2774577" cy="232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16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Verwenden von </a:t>
            </a:r>
            <a:r>
              <a:rPr lang="de-DE" dirty="0" err="1" smtClean="0"/>
              <a:t>Submeshes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Für jedes </a:t>
            </a:r>
            <a:r>
              <a:rPr lang="de-DE" dirty="0" err="1" smtClean="0"/>
              <a:t>Submesh</a:t>
            </a:r>
            <a:r>
              <a:rPr lang="de-DE" dirty="0" smtClean="0"/>
              <a:t> ein eigenes </a:t>
            </a:r>
            <a:r>
              <a:rPr lang="de-DE" dirty="0" err="1" smtClean="0"/>
              <a:t>Triangle</a:t>
            </a:r>
            <a:r>
              <a:rPr lang="de-DE" dirty="0" smtClean="0"/>
              <a:t>-Array (</a:t>
            </a:r>
            <a:r>
              <a:rPr lang="de-DE" dirty="0" err="1" smtClean="0"/>
              <a:t>int</a:t>
            </a:r>
            <a:r>
              <a:rPr lang="de-DE" dirty="0" smtClean="0"/>
              <a:t>[])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Trotzdem nur ein Vertex- und UV-Array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Positionen die mehrfach verwendet werden,</a:t>
            </a:r>
            <a:b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auch weiterhin als eigenständige Vertices im Vertex-Array anlegen</a:t>
            </a:r>
          </a:p>
          <a:p>
            <a:pPr lvl="1"/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/>
              <a:t>Erst: Setzen </a:t>
            </a:r>
            <a:r>
              <a:rPr lang="de-DE" dirty="0" smtClean="0"/>
              <a:t>des </a:t>
            </a:r>
            <a:r>
              <a:rPr lang="de-DE" dirty="0" err="1" smtClean="0"/>
              <a:t>SubMeshCounts</a:t>
            </a:r>
            <a:r>
              <a:rPr lang="de-DE" dirty="0" smtClean="0"/>
              <a:t> beim </a:t>
            </a:r>
            <a:r>
              <a:rPr lang="de-DE" dirty="0" err="1" smtClean="0"/>
              <a:t>Mesh</a:t>
            </a:r>
            <a:endParaRPr lang="de-DE" dirty="0" smtClean="0"/>
          </a:p>
          <a:p>
            <a:pPr lvl="1"/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myMesh.subMeshCount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!!!MUSS!!! manuell gesetzt werden. 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 smtClean="0"/>
          </a:p>
          <a:p>
            <a:r>
              <a:rPr lang="de-DE" dirty="0" smtClean="0"/>
              <a:t>Dann: </a:t>
            </a:r>
            <a:r>
              <a:rPr lang="de-DE" dirty="0" smtClean="0"/>
              <a:t>setzen der </a:t>
            </a:r>
            <a:r>
              <a:rPr lang="de-DE" dirty="0" err="1" smtClean="0"/>
              <a:t>Triangles</a:t>
            </a:r>
            <a:r>
              <a:rPr lang="de-DE" dirty="0" smtClean="0"/>
              <a:t> für jedes </a:t>
            </a:r>
            <a:r>
              <a:rPr lang="de-DE" dirty="0" err="1" smtClean="0"/>
              <a:t>SubMesh</a:t>
            </a:r>
            <a:r>
              <a:rPr lang="de-DE" dirty="0" smtClean="0"/>
              <a:t> </a:t>
            </a:r>
          </a:p>
          <a:p>
            <a:pPr lvl="1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subMesh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-Index angeben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 err="1" smtClean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mesh</a:t>
            </a:r>
            <a:r>
              <a:rPr lang="de-DE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.SetTriangles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dirty="0" err="1" smtClean="0">
                <a:solidFill>
                  <a:srgbClr val="FF99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triangles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,</a:t>
            </a:r>
            <a:r>
              <a:rPr lang="de-DE" dirty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dirty="0" err="1" smtClean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index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  <a:endParaRPr lang="de-DE" dirty="0" smtClean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Dieser Index wird dazu verwendet das Material zuzuweisen (synonyme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erwendung der Indices im Material-Array des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MeshRenderers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91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Material aus Texturdatei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>
                <a:latin typeface="+mj-lt"/>
                <a:cs typeface="Arial" panose="020B0604020202020204" pitchFamily="34" charset="0"/>
              </a:rPr>
              <a:t>Material aus Texturdatei anlegen in 3 Schritten</a:t>
            </a:r>
          </a:p>
          <a:p>
            <a:pPr marL="0" indent="0">
              <a:buNone/>
            </a:pPr>
            <a:endParaRPr lang="de-DE" sz="1000" dirty="0" smtClean="0">
              <a:latin typeface="+mj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de-DE" dirty="0" smtClean="0">
                <a:latin typeface="+mj-lt"/>
                <a:cs typeface="Arial" panose="020B0604020202020204" pitchFamily="34" charset="0"/>
              </a:rPr>
              <a:t>1. </a:t>
            </a:r>
            <a:r>
              <a:rPr lang="de-DE" sz="2600" dirty="0" smtClean="0">
                <a:latin typeface="+mj-lt"/>
                <a:cs typeface="Arial" panose="020B0604020202020204" pitchFamily="34" charset="0"/>
              </a:rPr>
              <a:t>Anlegen </a:t>
            </a:r>
            <a:r>
              <a:rPr lang="de-DE" sz="2600" dirty="0" smtClean="0">
                <a:latin typeface="+mj-lt"/>
                <a:cs typeface="Arial" panose="020B0604020202020204" pitchFamily="34" charset="0"/>
              </a:rPr>
              <a:t>eines Materials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über </a:t>
            </a:r>
            <a:r>
              <a:rPr lang="de-DE" sz="2600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de-DE" sz="2600" dirty="0" smtClean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Material</a:t>
            </a:r>
            <a:r>
              <a:rPr lang="de-DE" sz="2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(…);</a:t>
            </a:r>
          </a:p>
          <a:p>
            <a:pPr lvl="3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Benötigt einen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Shader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de-DE" dirty="0" err="1" smtClean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Shader</a:t>
            </a:r>
            <a:r>
              <a:rPr lang="de-DE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.Find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dirty="0" smtClean="0">
                <a:solidFill>
                  <a:srgbClr val="F9710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„</a:t>
            </a:r>
            <a:r>
              <a:rPr lang="de-DE" dirty="0" err="1" smtClean="0">
                <a:solidFill>
                  <a:srgbClr val="F9710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shadername</a:t>
            </a:r>
            <a:r>
              <a:rPr lang="de-DE" dirty="0" smtClean="0">
                <a:solidFill>
                  <a:srgbClr val="F9710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 lvl="3"/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StandardShader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ist </a:t>
            </a:r>
            <a:r>
              <a:rPr lang="de-DE" dirty="0" smtClean="0">
                <a:solidFill>
                  <a:srgbClr val="F9710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„Diffuse</a:t>
            </a:r>
            <a:r>
              <a:rPr lang="de-DE" dirty="0" smtClean="0">
                <a:solidFill>
                  <a:srgbClr val="F9710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</a:p>
          <a:p>
            <a:pPr lvl="3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Also:</a:t>
            </a:r>
          </a:p>
          <a:p>
            <a:pPr marL="0" indent="0" algn="ctr">
              <a:buNone/>
            </a:pPr>
            <a:r>
              <a:rPr lang="de-DE" sz="2400" dirty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Material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myNewMaterial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2400" dirty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Material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2400" dirty="0" err="1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Shader</a:t>
            </a:r>
            <a:r>
              <a:rPr lang="de-D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.Find</a:t>
            </a:r>
            <a:r>
              <a:rPr lang="de-DE" sz="24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2400" dirty="0">
                <a:solidFill>
                  <a:srgbClr val="F9710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"Diffuse</a:t>
            </a:r>
            <a:r>
              <a:rPr lang="de-DE" sz="2400" dirty="0" smtClean="0">
                <a:solidFill>
                  <a:srgbClr val="F9710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de-DE" sz="24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));</a:t>
            </a:r>
          </a:p>
          <a:p>
            <a:pPr marL="0" indent="0">
              <a:buNone/>
            </a:pPr>
            <a:endParaRPr lang="de-DE" sz="1600" dirty="0" smtClean="0">
              <a:solidFill>
                <a:srgbClr val="F97106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de-DE" sz="2600" dirty="0" smtClean="0">
                <a:cs typeface="Arial" panose="020B0604020202020204" pitchFamily="34" charset="0"/>
              </a:rPr>
              <a:t>2. Laden </a:t>
            </a:r>
            <a:r>
              <a:rPr lang="de-DE" sz="2600" dirty="0">
                <a:cs typeface="Arial" panose="020B0604020202020204" pitchFamily="34" charset="0"/>
              </a:rPr>
              <a:t>der  Datei </a:t>
            </a:r>
            <a:r>
              <a:rPr lang="de-DE" sz="2900" dirty="0">
                <a:latin typeface="Arial" panose="020B0604020202020204" pitchFamily="34" charset="0"/>
                <a:cs typeface="Arial" panose="020B0604020202020204" pitchFamily="34" charset="0"/>
              </a:rPr>
              <a:t>über </a:t>
            </a:r>
            <a:r>
              <a:rPr lang="de-DE" sz="2900" dirty="0" err="1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Resources</a:t>
            </a:r>
            <a:r>
              <a:rPr lang="de-DE" sz="2900" dirty="0" err="1">
                <a:latin typeface="Consolas" panose="020B0609020204030204" pitchFamily="49" charset="0"/>
                <a:cs typeface="Courier New" panose="02070309020205020404" pitchFamily="49" charset="0"/>
              </a:rPr>
              <a:t>.Load</a:t>
            </a:r>
            <a:r>
              <a:rPr lang="de-DE" sz="29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2900" dirty="0">
                <a:solidFill>
                  <a:srgbClr val="FF99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„</a:t>
            </a:r>
            <a:r>
              <a:rPr lang="de-DE" sz="2900" dirty="0" err="1">
                <a:solidFill>
                  <a:srgbClr val="FF99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de-DE" sz="2900" dirty="0">
                <a:solidFill>
                  <a:srgbClr val="FF993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de-DE" sz="29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de-DE" sz="29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de-DE" sz="2900" dirty="0"/>
              <a:t>als </a:t>
            </a:r>
            <a:r>
              <a:rPr lang="de-DE" sz="2900" dirty="0" err="1" smtClean="0">
                <a:solidFill>
                  <a:srgbClr val="00B0F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Texture</a:t>
            </a:r>
            <a:endParaRPr lang="de-DE" dirty="0" smtClean="0">
              <a:solidFill>
                <a:srgbClr val="00B0F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3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Textur-Dateien müssen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in einem Ordner </a:t>
            </a:r>
            <a:r>
              <a:rPr lang="de-DE" dirty="0" smtClean="0">
                <a:solidFill>
                  <a:srgbClr val="F97106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„</a:t>
            </a:r>
            <a:r>
              <a:rPr lang="de-DE" dirty="0" smtClean="0">
                <a:solidFill>
                  <a:srgbClr val="F97106"/>
                </a:solidFill>
                <a:latin typeface="Consolas" panose="020B0609020204030204" pitchFamily="49" charset="0"/>
              </a:rPr>
              <a:t>Resources“</a:t>
            </a:r>
            <a:r>
              <a:rPr lang="de-DE" b="1" dirty="0" smtClean="0"/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liegen</a:t>
            </a:r>
          </a:p>
          <a:p>
            <a:pPr lvl="3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Liegt die Datei in einem weiteren Unterordner? 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„“</a:t>
            </a:r>
            <a:endParaRPr lang="de-DE" dirty="0">
              <a:latin typeface="Consolas" panose="020B06090202040302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457200" lvl="1" indent="0" algn="ctr">
              <a:buNone/>
            </a:pPr>
            <a:r>
              <a:rPr lang="de-DE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Texture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myLoadedTexture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Resources.Load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(„</a:t>
            </a:r>
            <a:r>
              <a:rPr lang="de-DE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myImageFile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“)</a:t>
            </a:r>
          </a:p>
          <a:p>
            <a:pPr marL="457200" lvl="1" indent="0">
              <a:buNone/>
            </a:pPr>
            <a:endParaRPr lang="de-DE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de-DE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Dem Material die </a:t>
            </a:r>
            <a:r>
              <a:rPr lang="de-DE" sz="2600" dirty="0" smtClean="0">
                <a:latin typeface="+mj-lt"/>
                <a:cs typeface="Arial" panose="020B0604020202020204" pitchFamily="34" charset="0"/>
              </a:rPr>
              <a:t>geladene Textur zuweisen</a:t>
            </a:r>
          </a:p>
          <a:p>
            <a:pPr lvl="3"/>
            <a:r>
              <a:rPr lang="de-DE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myNewMaterial.maintexture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de-DE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myLoadedTexture</a:t>
            </a:r>
            <a:r>
              <a:rPr lang="de-DE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de-DE" dirty="0" smtClean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Für alle Materialien Wiederholen und diese in einem </a:t>
            </a:r>
            <a:r>
              <a:rPr lang="de-DE" dirty="0" err="1" smtClean="0">
                <a:solidFill>
                  <a:srgbClr val="00B0F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Texture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-array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speichern</a:t>
            </a: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Das neue </a:t>
            </a:r>
            <a:r>
              <a:rPr lang="de-DE" b="1" dirty="0" smtClean="0">
                <a:latin typeface="+mj-lt"/>
                <a:cs typeface="Arial" panose="020B0604020202020204" pitchFamily="34" charset="0"/>
              </a:rPr>
              <a:t>Material-Array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dem </a:t>
            </a:r>
            <a:r>
              <a:rPr lang="de-DE" b="1" dirty="0" err="1" smtClean="0">
                <a:latin typeface="+mj-lt"/>
                <a:cs typeface="Arial" panose="020B0604020202020204" pitchFamily="34" charset="0"/>
              </a:rPr>
              <a:t>MeshRenderer</a:t>
            </a:r>
            <a:r>
              <a:rPr lang="de-DE" b="1" dirty="0" smtClean="0">
                <a:latin typeface="+mj-lt"/>
                <a:cs typeface="Arial" panose="020B0604020202020204" pitchFamily="34" charset="0"/>
              </a:rPr>
              <a:t> übergeben</a:t>
            </a:r>
          </a:p>
        </p:txBody>
      </p:sp>
    </p:spTree>
    <p:extLst>
      <p:ext uri="{BB962C8B-B14F-4D97-AF65-F5344CB8AC3E}">
        <p14:creationId xmlns:p14="http://schemas.microsoft.com/office/powerpoint/2010/main" val="125866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Texturen aus Datei Laden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Material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[] </a:t>
            </a:r>
            <a:r>
              <a:rPr lang="de-DE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materials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 Material[3];</a:t>
            </a:r>
          </a:p>
          <a:p>
            <a:pPr marL="0" indent="0">
              <a:buNone/>
            </a:pPr>
            <a:r>
              <a:rPr lang="de-DE" sz="1600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materials</a:t>
            </a:r>
            <a:r>
              <a:rPr lang="de-DE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[0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] = </a:t>
            </a:r>
            <a:r>
              <a:rPr lang="de-DE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Material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Shader</a:t>
            </a:r>
            <a:r>
              <a:rPr lang="de-DE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.Find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"Diffuse"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materials[0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mainTexture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Resources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.Load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("brick") as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Texture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de-DE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materials</a:t>
            </a:r>
            <a:r>
              <a:rPr lang="de-DE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[1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] = </a:t>
            </a:r>
            <a:r>
              <a:rPr lang="de-DE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Material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Shader</a:t>
            </a:r>
            <a:r>
              <a:rPr lang="de-DE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.Find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"Diffuse"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materials[1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mainTexture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Resources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.Load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brickWhite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") as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Texture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de-DE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materials</a:t>
            </a:r>
            <a:r>
              <a:rPr lang="de-DE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[2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] = </a:t>
            </a:r>
            <a:r>
              <a:rPr lang="de-DE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Material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Shader</a:t>
            </a:r>
            <a:r>
              <a:rPr lang="de-DE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.Find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de-D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"Diffuse"));</a:t>
            </a:r>
          </a:p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materials[2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mainTexture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Resources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.Load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("roof") as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Texture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de-DE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meshRenderer.materials</a:t>
            </a:r>
            <a:r>
              <a:rPr lang="de-DE" sz="160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de-DE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materials</a:t>
            </a:r>
            <a:r>
              <a:rPr lang="de-DE" sz="16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06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Coolvetica"/>
        <a:ea typeface=""/>
        <a:cs typeface=""/>
      </a:majorFont>
      <a:minorFont>
        <a:latin typeface="Coolvetic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351</Words>
  <Application>Microsoft Office PowerPoint</Application>
  <PresentationFormat>Breitbild</PresentationFormat>
  <Paragraphs>129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Consolas</vt:lpstr>
      <vt:lpstr>Coolvetica</vt:lpstr>
      <vt:lpstr>Courier New</vt:lpstr>
      <vt:lpstr>Wingdings</vt:lpstr>
      <vt:lpstr>Office Theme</vt:lpstr>
      <vt:lpstr>PowerPoint-Präsentation</vt:lpstr>
      <vt:lpstr>Rückblick…</vt:lpstr>
      <vt:lpstr>Tagesziele</vt:lpstr>
      <vt:lpstr>Submeshes - Wozu?</vt:lpstr>
      <vt:lpstr>Textur-Atlas</vt:lpstr>
      <vt:lpstr>Submeshes</vt:lpstr>
      <vt:lpstr>Verwenden von Submeshes</vt:lpstr>
      <vt:lpstr>Material aus Texturdatei</vt:lpstr>
      <vt:lpstr>Texturen aus Datei Laden</vt:lpstr>
      <vt:lpstr>Cube  Haus</vt:lpstr>
      <vt:lpstr>Was wollen wir machen?</vt:lpstr>
      <vt:lpstr>Ausgangssituation</vt:lpstr>
      <vt:lpstr>Haus</vt:lpstr>
      <vt:lpstr>Zielzustand</vt:lpstr>
      <vt:lpstr>Parameter</vt:lpstr>
      <vt:lpstr>Parameter</vt:lpstr>
      <vt:lpstr>UV-Mapping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Microsoft-Konto</dc:creator>
  <cp:lastModifiedBy>Microsoft-Konto</cp:lastModifiedBy>
  <cp:revision>58</cp:revision>
  <cp:lastPrinted>2016-04-13T12:36:29Z</cp:lastPrinted>
  <dcterms:created xsi:type="dcterms:W3CDTF">2016-04-05T13:46:22Z</dcterms:created>
  <dcterms:modified xsi:type="dcterms:W3CDTF">2016-05-04T13:44:59Z</dcterms:modified>
</cp:coreProperties>
</file>